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6" r:id="rId9"/>
    <p:sldId id="264" r:id="rId10"/>
    <p:sldId id="265" r:id="rId11"/>
    <p:sldId id="267" r:id="rId12"/>
    <p:sldId id="270" r:id="rId13"/>
    <p:sldId id="258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1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20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9664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54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79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82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85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0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4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4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2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08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5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9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3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AB67654-DA77-4212-A8FA-88DAA7E8E0F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93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8F8B311-4F49-426F-97DC-934E640C0E0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168275"/>
            <a:ext cx="11780838" cy="65087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66B0A-B590-44F4-94CB-7BDD5B720E39}"/>
              </a:ext>
            </a:extLst>
          </p:cNvPr>
          <p:cNvSpPr txBox="1"/>
          <p:nvPr/>
        </p:nvSpPr>
        <p:spPr>
          <a:xfrm>
            <a:off x="0" y="38804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Title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D4EB33-6BDF-4A85-842A-7BC2EA44C82D}"/>
              </a:ext>
            </a:extLst>
          </p:cNvPr>
          <p:cNvGrpSpPr/>
          <p:nvPr/>
        </p:nvGrpSpPr>
        <p:grpSpPr>
          <a:xfrm>
            <a:off x="0" y="0"/>
            <a:ext cx="8508105" cy="6858000"/>
            <a:chOff x="0" y="0"/>
            <a:chExt cx="8508105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39BB20-957E-4BBC-86C4-0F165DA31635}"/>
                </a:ext>
              </a:extLst>
            </p:cNvPr>
            <p:cNvSpPr/>
            <p:nvPr/>
          </p:nvSpPr>
          <p:spPr>
            <a:xfrm>
              <a:off x="0" y="0"/>
              <a:ext cx="1851949" cy="6858000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ADF867A-A4E5-4E51-9BA4-04B1BA445EFC}"/>
                </a:ext>
              </a:extLst>
            </p:cNvPr>
            <p:cNvSpPr/>
            <p:nvPr/>
          </p:nvSpPr>
          <p:spPr>
            <a:xfrm>
              <a:off x="1988137" y="0"/>
              <a:ext cx="6263640" cy="6858000"/>
            </a:xfrm>
            <a:custGeom>
              <a:avLst/>
              <a:gdLst>
                <a:gd name="connsiteX0" fmla="*/ 0 w 6263640"/>
                <a:gd name="connsiteY0" fmla="*/ 0 h 6858000"/>
                <a:gd name="connsiteX1" fmla="*/ 4395546 w 6263640"/>
                <a:gd name="connsiteY1" fmla="*/ 0 h 6858000"/>
                <a:gd name="connsiteX2" fmla="*/ 4463679 w 6263640"/>
                <a:gd name="connsiteY2" fmla="*/ 43680 h 6858000"/>
                <a:gd name="connsiteX3" fmla="*/ 6263640 w 6263640"/>
                <a:gd name="connsiteY3" fmla="*/ 3429000 h 6858000"/>
                <a:gd name="connsiteX4" fmla="*/ 4463679 w 6263640"/>
                <a:gd name="connsiteY4" fmla="*/ 6814320 h 6858000"/>
                <a:gd name="connsiteX5" fmla="*/ 4395546 w 6263640"/>
                <a:gd name="connsiteY5" fmla="*/ 6858000 h 6858000"/>
                <a:gd name="connsiteX6" fmla="*/ 0 w 6263640"/>
                <a:gd name="connsiteY6" fmla="*/ 6858000 h 6858000"/>
                <a:gd name="connsiteX7" fmla="*/ 0 w 626364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3640" h="6858000">
                  <a:moveTo>
                    <a:pt x="0" y="0"/>
                  </a:moveTo>
                  <a:lnTo>
                    <a:pt x="4395546" y="0"/>
                  </a:lnTo>
                  <a:lnTo>
                    <a:pt x="4463679" y="43680"/>
                  </a:lnTo>
                  <a:cubicBezTo>
                    <a:pt x="5549647" y="777345"/>
                    <a:pt x="6263640" y="2019791"/>
                    <a:pt x="6263640" y="3429000"/>
                  </a:cubicBezTo>
                  <a:cubicBezTo>
                    <a:pt x="6263640" y="4838209"/>
                    <a:pt x="5549647" y="6080656"/>
                    <a:pt x="4463679" y="6814320"/>
                  </a:cubicBezTo>
                  <a:lnTo>
                    <a:pt x="439554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CB8DCDE-2B1A-4172-B1CC-0855BFAFE056}"/>
                </a:ext>
              </a:extLst>
            </p:cNvPr>
            <p:cNvSpPr/>
            <p:nvPr/>
          </p:nvSpPr>
          <p:spPr>
            <a:xfrm>
              <a:off x="1851949" y="0"/>
              <a:ext cx="6263640" cy="6858000"/>
            </a:xfrm>
            <a:custGeom>
              <a:avLst/>
              <a:gdLst>
                <a:gd name="connsiteX0" fmla="*/ 0 w 6263640"/>
                <a:gd name="connsiteY0" fmla="*/ 0 h 6858000"/>
                <a:gd name="connsiteX1" fmla="*/ 4395546 w 6263640"/>
                <a:gd name="connsiteY1" fmla="*/ 0 h 6858000"/>
                <a:gd name="connsiteX2" fmla="*/ 4463679 w 6263640"/>
                <a:gd name="connsiteY2" fmla="*/ 43680 h 6858000"/>
                <a:gd name="connsiteX3" fmla="*/ 6263640 w 6263640"/>
                <a:gd name="connsiteY3" fmla="*/ 3429000 h 6858000"/>
                <a:gd name="connsiteX4" fmla="*/ 4463679 w 6263640"/>
                <a:gd name="connsiteY4" fmla="*/ 6814320 h 6858000"/>
                <a:gd name="connsiteX5" fmla="*/ 4395546 w 6263640"/>
                <a:gd name="connsiteY5" fmla="*/ 6858000 h 6858000"/>
                <a:gd name="connsiteX6" fmla="*/ 0 w 6263640"/>
                <a:gd name="connsiteY6" fmla="*/ 6858000 h 6858000"/>
                <a:gd name="connsiteX7" fmla="*/ 0 w 626364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3640" h="6858000">
                  <a:moveTo>
                    <a:pt x="0" y="0"/>
                  </a:moveTo>
                  <a:lnTo>
                    <a:pt x="4395546" y="0"/>
                  </a:lnTo>
                  <a:lnTo>
                    <a:pt x="4463679" y="43680"/>
                  </a:lnTo>
                  <a:cubicBezTo>
                    <a:pt x="5549647" y="777345"/>
                    <a:pt x="6263640" y="2019791"/>
                    <a:pt x="6263640" y="3429000"/>
                  </a:cubicBezTo>
                  <a:cubicBezTo>
                    <a:pt x="6263640" y="4838209"/>
                    <a:pt x="5549647" y="6080656"/>
                    <a:pt x="4463679" y="6814320"/>
                  </a:cubicBezTo>
                  <a:lnTo>
                    <a:pt x="439554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A243BA0-F042-48DB-AA8C-947FC6D098FA}"/>
                </a:ext>
              </a:extLst>
            </p:cNvPr>
            <p:cNvGrpSpPr/>
            <p:nvPr/>
          </p:nvGrpSpPr>
          <p:grpSpPr>
            <a:xfrm>
              <a:off x="1913300" y="1099619"/>
              <a:ext cx="6594805" cy="3340215"/>
              <a:chOff x="1913300" y="1222719"/>
              <a:chExt cx="6594805" cy="334021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A8A2B01-4D35-4F05-AE3A-F6CC989ECEE5}"/>
                  </a:ext>
                </a:extLst>
              </p:cNvPr>
              <p:cNvGrpSpPr/>
              <p:nvPr/>
            </p:nvGrpSpPr>
            <p:grpSpPr>
              <a:xfrm>
                <a:off x="1913300" y="1222719"/>
                <a:ext cx="6594805" cy="3129020"/>
                <a:chOff x="1913300" y="913967"/>
                <a:chExt cx="6594805" cy="312902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84445B3-BD3B-4897-9F5C-1C8A6AB5B4DA}"/>
                    </a:ext>
                  </a:extLst>
                </p:cNvPr>
                <p:cNvGrpSpPr/>
                <p:nvPr/>
              </p:nvGrpSpPr>
              <p:grpSpPr>
                <a:xfrm>
                  <a:off x="1913300" y="1980884"/>
                  <a:ext cx="6594805" cy="2062103"/>
                  <a:chOff x="1922482" y="2289631"/>
                  <a:chExt cx="6594805" cy="2062103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7625D26-7791-471B-BF89-2CD7D7E9D50F}"/>
                      </a:ext>
                    </a:extLst>
                  </p:cNvPr>
                  <p:cNvSpPr txBox="1"/>
                  <p:nvPr/>
                </p:nvSpPr>
                <p:spPr>
                  <a:xfrm>
                    <a:off x="1922482" y="2289631"/>
                    <a:ext cx="5978284" cy="20621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32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Georgia" panose="02040502050405020303" pitchFamily="18" charset="0"/>
                        <a:cs typeface="Arial" panose="020B0604020202020204" pitchFamily="34" charset="0"/>
                      </a:rPr>
                      <a:t>Supermart Grocery Sales Analysis </a:t>
                    </a:r>
                  </a:p>
                  <a:p>
                    <a:pPr algn="ctr"/>
                    <a:r>
                      <a:rPr lang="en-US" altLang="ko-KR" sz="32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Georgia" panose="02040502050405020303" pitchFamily="18" charset="0"/>
                        <a:cs typeface="Arial" panose="020B0604020202020204" pitchFamily="34" charset="0"/>
                      </a:rPr>
                      <a:t>- </a:t>
                    </a:r>
                    <a:r>
                      <a:rPr lang="en-US" sz="3200" dirty="0"/>
                      <a:t>Power BI &amp; SQL Project</a:t>
                    </a:r>
                    <a:endParaRPr lang="en-US" altLang="ko-KR" sz="32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endParaRPr>
                  </a:p>
                  <a:p>
                    <a:pPr algn="ctr"/>
                    <a:endParaRPr lang="en-US" altLang="ko-KR" sz="32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2C43F7F-F0D6-4484-9C8B-AEFD73FC0266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046" y="3762057"/>
                    <a:ext cx="474524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Georgia Pro Light" panose="02040302050405020303" pitchFamily="18" charset="0"/>
                      </a:rPr>
                      <a:t>Retail Analytics </a:t>
                    </a:r>
                    <a:endPara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ndara" panose="020E0502030303020204" pitchFamily="34" charset="0"/>
                    </a:endParaRPr>
                  </a:p>
                </p:txBody>
              </p:sp>
            </p:grpSp>
            <p:pic>
              <p:nvPicPr>
                <p:cNvPr id="1026" name="Picture 2" descr="Food ">
                  <a:extLst>
                    <a:ext uri="{FF2B5EF4-FFF2-40B4-BE49-F238E27FC236}">
                      <a16:creationId xmlns:a16="http://schemas.microsoft.com/office/drawing/2014/main" id="{7F896A60-357D-444C-BDF0-7847818E60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20511" y="913967"/>
                  <a:ext cx="898642" cy="89864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  <a:extLst/>
              </p:spPr>
            </p:pic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C79815D-E427-41D8-82AF-4735AC45BCD5}"/>
                  </a:ext>
                </a:extLst>
              </p:cNvPr>
              <p:cNvCxnSpPr/>
              <p:nvPr/>
            </p:nvCxnSpPr>
            <p:spPr>
              <a:xfrm>
                <a:off x="2568880" y="4397579"/>
                <a:ext cx="4599296" cy="0"/>
              </a:xfrm>
              <a:prstGeom prst="line">
                <a:avLst/>
              </a:prstGeom>
              <a:ln w="28575">
                <a:solidFill>
                  <a:schemeClr val="bg2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307F89E-E6AF-450B-8759-696F024F34DA}"/>
                  </a:ext>
                </a:extLst>
              </p:cNvPr>
              <p:cNvCxnSpPr/>
              <p:nvPr/>
            </p:nvCxnSpPr>
            <p:spPr>
              <a:xfrm>
                <a:off x="2797635" y="4562934"/>
                <a:ext cx="4181178" cy="0"/>
              </a:xfrm>
              <a:prstGeom prst="line">
                <a:avLst/>
              </a:prstGeom>
              <a:ln w="28575">
                <a:solidFill>
                  <a:schemeClr val="bg2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C43F7F-F0D6-4484-9C8B-AEFD73FC0266}"/>
              </a:ext>
            </a:extLst>
          </p:cNvPr>
          <p:cNvSpPr txBox="1"/>
          <p:nvPr/>
        </p:nvSpPr>
        <p:spPr>
          <a:xfrm>
            <a:off x="3951728" y="6126232"/>
            <a:ext cx="474524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-Barney Sophia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2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65" y="263532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Discount Analysis: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Average </a:t>
            </a:r>
            <a:r>
              <a:rPr lang="en-US" dirty="0"/>
              <a:t>Across All Orders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45" y="1802799"/>
            <a:ext cx="8204319" cy="4852658"/>
          </a:xfrm>
        </p:spPr>
      </p:pic>
      <p:pic>
        <p:nvPicPr>
          <p:cNvPr id="7174" name="Picture 6" descr="Discount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44" y="2711670"/>
            <a:ext cx="2211587" cy="17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Sales Trend </a:t>
            </a:r>
            <a:r>
              <a:rPr lang="en-US" dirty="0"/>
              <a:t>A</a:t>
            </a:r>
            <a:r>
              <a:rPr lang="en-US" dirty="0" smtClean="0"/>
              <a:t>nalysis by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31472"/>
            <a:ext cx="8947150" cy="4038094"/>
          </a:xfrm>
        </p:spPr>
      </p:pic>
    </p:spTree>
    <p:extLst>
      <p:ext uri="{BB962C8B-B14F-4D97-AF65-F5344CB8AC3E}">
        <p14:creationId xmlns:p14="http://schemas.microsoft.com/office/powerpoint/2010/main" val="125669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09900" y="615381"/>
            <a:ext cx="9578209" cy="3329581"/>
          </a:xfrm>
        </p:spPr>
        <p:txBody>
          <a:bodyPr/>
          <a:lstStyle/>
          <a:p>
            <a:r>
              <a:rPr lang="en-US" dirty="0" smtClean="0"/>
              <a:t>Power BI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4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5" y="135550"/>
            <a:ext cx="11775444" cy="6610103"/>
          </a:xfrm>
        </p:spPr>
      </p:pic>
    </p:spTree>
    <p:extLst>
      <p:ext uri="{BB962C8B-B14F-4D97-AF65-F5344CB8AC3E}">
        <p14:creationId xmlns:p14="http://schemas.microsoft.com/office/powerpoint/2010/main" val="7784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421" y="471637"/>
            <a:ext cx="9404723" cy="1400530"/>
          </a:xfrm>
        </p:spPr>
        <p:txBody>
          <a:bodyPr/>
          <a:lstStyle/>
          <a:p>
            <a:r>
              <a:rPr lang="en-US" dirty="0" smtClean="0"/>
              <a:t>Key Insights: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82858"/>
            <a:ext cx="10569477" cy="4665541"/>
          </a:xfrm>
        </p:spPr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amount to 14.96M, with the West (32%) region contributing the most, while the North underperforms with total sales of just 1.25K, indicating a significant gap compared to other regions.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profit is 3.75M, accounting for 25% of total sales, with key contributors being Snacks (15%), Eggs, Meat &amp; Fish (15%), and Beverages, Bakery, and Fruits &amp; Veggies (14% each).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overall discount offered is 2.27K, reflecting minimal promotional activity across regions.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 sales and profit show consistent growth, with 2018 achieving the highest sales (5.0M) and profit (1.2M), demonstrating strong performance trends.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Top-performing cities like Kanyakumari, Vellore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drive significant sales, while the North region's cities struggle, requiring focused attention and strategies for improvement.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3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475" y="1598871"/>
            <a:ext cx="10222636" cy="419548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Concentrate on categories like Snacks, Eggs, Meat &amp; Fish, and Beverages, which collectively contribute 43% of total profit, by increasing marketing efforts and optimizing inventory management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localized marketing campaigns and tailored product offerings to boost sales in the North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region(0.008%),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significantly underperforms compared to other regions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targeted discounts to stimulate sales in low-performing areas, while carefully monitoring their impact on profit margins to maintain financial stability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and replicate the strategies that drove success in 2018, focusing on scaling operations in high-performing cities like Chennai and Coimbatore to sustain growth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resources on the best-performing areas, while finding ways to improve sales in the North region and other weaker areas.</a:t>
            </a:r>
          </a:p>
        </p:txBody>
      </p:sp>
    </p:spTree>
    <p:extLst>
      <p:ext uri="{BB962C8B-B14F-4D97-AF65-F5344CB8AC3E}">
        <p14:creationId xmlns:p14="http://schemas.microsoft.com/office/powerpoint/2010/main" val="417632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Overview- Supermart Grocery Sales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8"/>
            <a:ext cx="10310922" cy="419548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explore and analyze a dataset containing information at a supermarket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dataset includes data on orders placed by customers using a grocery delivery application. It is based on customers living in the state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Tamil Nadu, India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0" name="Picture 2" descr="Grocery Transparent Images PNG | PNG M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644" y="3769861"/>
            <a:ext cx="4227239" cy="24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82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30" y="1576120"/>
            <a:ext cx="9129525" cy="4695892"/>
          </a:xfrm>
        </p:spPr>
      </p:pic>
    </p:spTree>
    <p:extLst>
      <p:ext uri="{BB962C8B-B14F-4D97-AF65-F5344CB8AC3E}">
        <p14:creationId xmlns:p14="http://schemas.microsoft.com/office/powerpoint/2010/main" val="27349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0041" y="1409963"/>
            <a:ext cx="3401064" cy="1447800"/>
          </a:xfrm>
        </p:spPr>
        <p:txBody>
          <a:bodyPr/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2629" y="3045575"/>
            <a:ext cx="5195888" cy="306300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93" y="327923"/>
            <a:ext cx="3485394" cy="5856335"/>
          </a:xfrm>
        </p:spPr>
      </p:pic>
      <p:pic>
        <p:nvPicPr>
          <p:cNvPr id="1028" name="Picture 4" descr="Shopping Cart Png Clipart - Full Size Clipart (#4447300) - PinClipart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8812"/>
            <a:ext cx="2560320" cy="237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1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Sales and Profit for </a:t>
            </a:r>
            <a:r>
              <a:rPr lang="en-US" dirty="0" smtClean="0"/>
              <a:t>all </a:t>
            </a:r>
            <a:r>
              <a:rPr lang="en-US" dirty="0"/>
              <a:t>Orders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2" b="80235"/>
          <a:stretch/>
        </p:blipFill>
        <p:spPr>
          <a:xfrm>
            <a:off x="447547" y="2333494"/>
            <a:ext cx="11206323" cy="1171429"/>
          </a:xfr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96" r="41276"/>
          <a:stretch/>
        </p:blipFill>
        <p:spPr>
          <a:xfrm>
            <a:off x="3355787" y="3909848"/>
            <a:ext cx="5681835" cy="2074742"/>
          </a:xfrm>
          <a:prstGeom prst="rect">
            <a:avLst/>
          </a:prstGeom>
        </p:spPr>
      </p:pic>
      <p:pic>
        <p:nvPicPr>
          <p:cNvPr id="3074" name="Picture 2" descr="Supermarket Software - One Stop POS Solution For Supermarket Fruit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56" y="4157214"/>
            <a:ext cx="3037644" cy="205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3 Sales-Generating Cities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56" y="1853248"/>
            <a:ext cx="5544324" cy="13908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52" y="3779943"/>
            <a:ext cx="4715533" cy="2867425"/>
          </a:xfrm>
          <a:prstGeom prst="rect">
            <a:avLst/>
          </a:prstGeom>
        </p:spPr>
      </p:pic>
      <p:pic>
        <p:nvPicPr>
          <p:cNvPr id="4098" name="Picture 2" descr="Kanyakumari Distri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408" y="2535095"/>
            <a:ext cx="2632597" cy="331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4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Best-Selling Sub-category </a:t>
            </a:r>
            <a:r>
              <a:rPr lang="en-US" dirty="0" smtClean="0"/>
              <a:t>based </a:t>
            </a:r>
            <a:r>
              <a:rPr lang="en-US" dirty="0"/>
              <a:t>on Sales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55" y="2053977"/>
            <a:ext cx="7349301" cy="14832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10" y="3638120"/>
            <a:ext cx="4572638" cy="2848373"/>
          </a:xfrm>
          <a:prstGeom prst="rect">
            <a:avLst/>
          </a:prstGeom>
        </p:spPr>
      </p:pic>
      <p:pic>
        <p:nvPicPr>
          <p:cNvPr id="5126" name="Picture 6" descr="Cocktail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23" y="3666237"/>
            <a:ext cx="2808638" cy="282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90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 5 customers based on sales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538" y="2052638"/>
            <a:ext cx="5806699" cy="4195762"/>
          </a:xfrm>
        </p:spPr>
      </p:pic>
      <p:pic>
        <p:nvPicPr>
          <p:cNvPr id="8198" name="Picture 6" descr="TOP 5 3D Render 24341917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066" y="2711670"/>
            <a:ext cx="1856825" cy="31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Regional Distribution of Sales and Profit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53" y="2537404"/>
            <a:ext cx="10059410" cy="3863396"/>
          </a:xfrm>
        </p:spPr>
      </p:pic>
      <p:pic>
        <p:nvPicPr>
          <p:cNvPr id="6146" name="Picture 2" descr="Tamil Nadu Map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00" y="93367"/>
            <a:ext cx="1783476" cy="221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22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194</TotalTime>
  <Words>398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맑은 고딕</vt:lpstr>
      <vt:lpstr>Arial</vt:lpstr>
      <vt:lpstr>Candara</vt:lpstr>
      <vt:lpstr>Century Gothic</vt:lpstr>
      <vt:lpstr>Georgia</vt:lpstr>
      <vt:lpstr>Georgia Pro Light</vt:lpstr>
      <vt:lpstr>Times New Roman</vt:lpstr>
      <vt:lpstr>Wingdings 3</vt:lpstr>
      <vt:lpstr>Ion</vt:lpstr>
      <vt:lpstr>PowerPoint Presentation</vt:lpstr>
      <vt:lpstr>Project Overview- Supermart Grocery Sales</vt:lpstr>
      <vt:lpstr>Data Overview</vt:lpstr>
      <vt:lpstr>Data Cleaning</vt:lpstr>
      <vt:lpstr>Aggregate Sales and Profit for all Orders</vt:lpstr>
      <vt:lpstr>Top 3 Sales-Generating Cities</vt:lpstr>
      <vt:lpstr>Best-Selling Sub-category based on Sales</vt:lpstr>
      <vt:lpstr>Top 5 customers based on sales</vt:lpstr>
      <vt:lpstr>Regional Distribution of Sales and Profit</vt:lpstr>
      <vt:lpstr>Discount Analysis:  Average Across All Orders</vt:lpstr>
      <vt:lpstr>Sales Trend Analysis by year</vt:lpstr>
      <vt:lpstr>Power BI Dashboard</vt:lpstr>
      <vt:lpstr>PowerPoint Presentation</vt:lpstr>
      <vt:lpstr>Key Insights:</vt:lpstr>
      <vt:lpstr>Recommendations: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Barney Sophia</cp:lastModifiedBy>
  <cp:revision>12</cp:revision>
  <dcterms:created xsi:type="dcterms:W3CDTF">2022-03-05T13:15:07Z</dcterms:created>
  <dcterms:modified xsi:type="dcterms:W3CDTF">2025-01-21T12:33:20Z</dcterms:modified>
</cp:coreProperties>
</file>